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300" r:id="rId2"/>
    <p:sldId id="305" r:id="rId3"/>
    <p:sldId id="366" r:id="rId4"/>
    <p:sldId id="349" r:id="rId5"/>
    <p:sldId id="350" r:id="rId6"/>
    <p:sldId id="364" r:id="rId7"/>
    <p:sldId id="352" r:id="rId8"/>
    <p:sldId id="353" r:id="rId9"/>
    <p:sldId id="310" r:id="rId10"/>
    <p:sldId id="328" r:id="rId11"/>
    <p:sldId id="334" r:id="rId12"/>
    <p:sldId id="365" r:id="rId13"/>
    <p:sldId id="356" r:id="rId14"/>
    <p:sldId id="357" r:id="rId15"/>
    <p:sldId id="358" r:id="rId16"/>
    <p:sldId id="367" r:id="rId17"/>
    <p:sldId id="360" r:id="rId18"/>
    <p:sldId id="361" r:id="rId19"/>
    <p:sldId id="362" r:id="rId20"/>
    <p:sldId id="363" r:id="rId21"/>
    <p:sldId id="373" r:id="rId22"/>
    <p:sldId id="327" r:id="rId23"/>
  </p:sldIdLst>
  <p:sldSz cx="12192000" cy="6858000"/>
  <p:notesSz cx="6858000" cy="9144000"/>
  <p:embeddedFontLst>
    <p:embeddedFont>
      <p:font typeface="Atkinson Hyperlegible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57DBF"/>
    <a:srgbClr val="EC5550"/>
    <a:srgbClr val="F2F2F2"/>
    <a:srgbClr val="E6E6E6"/>
    <a:srgbClr val="CBEBE6"/>
    <a:srgbClr val="4799D1"/>
    <a:srgbClr val="3399FF"/>
    <a:srgbClr val="6FA1C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74629" autoAdjust="0"/>
  </p:normalViewPr>
  <p:slideViewPr>
    <p:cSldViewPr snapToGrid="0">
      <p:cViewPr varScale="1">
        <p:scale>
          <a:sx n="62" d="100"/>
          <a:sy n="62" d="100"/>
        </p:scale>
        <p:origin x="1517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88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Welcome to Unit 2 of Module 3. </a:t>
            </a: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For example: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facilities offering malaria services;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facilities with electricity;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facilities offering malaria services with first line antimalarials in stock;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ANC clients that received screening for syphilis during ANC;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facilities with a management committee that met within the past 3 months.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54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HHFA also produces indices. An index is a value that summarizes information about a selected group of indicators.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33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 current HHFA indicators are available in the </a:t>
            </a:r>
            <a:r>
              <a:rPr lang="en-GB" b="1" dirty="0"/>
              <a:t>HHFA online indicator inventory platform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indicator inventory platform can be accessed through indicator-</a:t>
            </a:r>
            <a:r>
              <a:rPr lang="en-GB" dirty="0" err="1"/>
              <a:t>inventory.hhfa.online</a:t>
            </a:r>
            <a:r>
              <a:rPr lang="en-GB" dirty="0"/>
              <a:t>, or by going to the WHO HHFA main webpage.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51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indicator inventory platform provides a quick overview of the types of indicators the HHFA can produce and how they are organized.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indicators are also organized in the same way in the output tables of the HHFA data analysis platform, so the inventory provides a good starting point for understanding the results of the HHFA. 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21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After accessing the platform, you can click the “Instructions” tab to access information to guide you through it. 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22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indicators can also be downloaded as an Excel table by clicking the “Download” tab. </a:t>
            </a: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indicator inventory, the indicators are grouped into 5 main sections called “Service dimensions”. The 5 dimensions broadly correspond to the 4 HHFA modules.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400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Within each dimension, indicators are organized hierarchically into: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service areas;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95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service sub-areas; and </a:t>
            </a: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911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tables, which contain the indicators.</a:t>
            </a: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6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By the end of this unit, you will be able to: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explain what the HHFA indicator inventory platform is; and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access the indicator inventory platform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Detailed information is also available for each individual indicator, describing the indicator and the way it is calculated.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09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And a </a:t>
            </a:r>
            <a:r>
              <a:rPr lang="en-US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Search</a:t>
            </a: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function allows you to find a particular indicator or to filter for indicators related to a particular topic.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52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You have now completed Unit 2.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In the next unit, we will look at the different types of HHFA standard questionnaires.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 inventory platform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tool to support Step 1 of the 7 key HHFA steps.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54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After decisions on the survey objectives and related information needs, a review of the</a:t>
            </a:r>
            <a:r>
              <a:rPr lang="en-US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HHFA indicators </a:t>
            </a: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should be the next step for countries when making decisions about the information they want their HHFA to produce.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8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This is important because: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•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indicators show the information that the HHFA can provide; and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Calibri" panose="020F0502020204030204" pitchFamily="34" charset="0"/>
              <a:buChar char="•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countries need to decide whether this information is what they need.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81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Understanding the indicators therefore informs: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selection of the modules and questions for country implementation; and 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any adaptations needed to the questionnaire.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8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It is essential to </a:t>
            </a:r>
            <a:r>
              <a:rPr lang="en-US" sz="120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review the indicator </a:t>
            </a: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inventory at the start of the questionnaire adaptation process.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73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HHFA questions and questionnaires enable data to be collected. These data are then </a:t>
            </a:r>
            <a:r>
              <a:rPr lang="en-US" sz="1200" dirty="0" err="1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analysed</a:t>
            </a: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to calculate the HHFA indicators. 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123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HHFA indicators are mostly percentages. The most common indicators are: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E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percentage of facilities that offer a certain service, or that have a certain item available, or a certain system/condition in place; and</a:t>
            </a:r>
            <a:endParaRPr lang="en-GB" sz="1200" dirty="0">
              <a:effectLst/>
              <a:latin typeface="+mn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E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percentage of </a:t>
            </a:r>
            <a:r>
              <a:rPr lang="en-GB" sz="1200" b="1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facilities offering a specific service</a:t>
            </a:r>
            <a:r>
              <a:rPr lang="en-GB" sz="1200" dirty="0">
                <a:effectLst/>
                <a:latin typeface="+mn-lt"/>
                <a:ea typeface="Cambria" panose="02040503050406030204" pitchFamily="18" charset="0"/>
                <a:cs typeface="Cambria" panose="02040503050406030204" pitchFamily="18" charset="0"/>
              </a:rPr>
              <a:t> that have a certain item available, or a certain system/condition in place.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4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8F3597-CA7D-618D-98D3-9205DBE9524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09C60B-4EAE-983B-EB90-2186CBA79AFC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F99FCF-3654-8FE2-2D2C-AA6121B2C0B5}"/>
                </a:ext>
              </a:extLst>
            </p:cNvPr>
            <p:cNvGrpSpPr/>
            <p:nvPr/>
          </p:nvGrpSpPr>
          <p:grpSpPr>
            <a:xfrm>
              <a:off x="3497856" y="2354877"/>
              <a:ext cx="7986573" cy="2199419"/>
              <a:chOff x="3497856" y="2415959"/>
              <a:chExt cx="7986573" cy="219941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5CA4A5-1A67-5576-0CC7-176E1C118893}"/>
                  </a:ext>
                </a:extLst>
              </p:cNvPr>
              <p:cNvSpPr txBox="1"/>
              <p:nvPr/>
            </p:nvSpPr>
            <p:spPr>
              <a:xfrm>
                <a:off x="3497856" y="2415959"/>
                <a:ext cx="4720763" cy="59586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r"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3600" dirty="0"/>
                  <a:t>Unit 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7EEC0C-39AC-6792-600F-2FF2EFB7D9EB}"/>
                  </a:ext>
                </a:extLst>
              </p:cNvPr>
              <p:cNvSpPr txBox="1"/>
              <p:nvPr/>
            </p:nvSpPr>
            <p:spPr>
              <a:xfrm>
                <a:off x="3497856" y="3186910"/>
                <a:ext cx="7986573" cy="142846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r">
                  <a:lnSpc>
                    <a:spcPct val="90000"/>
                  </a:lnSpc>
                  <a:spcBef>
                    <a:spcPct val="0"/>
                  </a:spcBef>
                  <a:buNone/>
                  <a:defRPr sz="44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4800" dirty="0"/>
                  <a:t>HHFA indicator </a:t>
                </a:r>
              </a:p>
              <a:p>
                <a:pPr algn="l"/>
                <a:r>
                  <a:rPr lang="en-GB" sz="4800" dirty="0"/>
                  <a:t>inventory platform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1194371" cy="611122"/>
            <a:chOff x="-1235" y="-815"/>
            <a:chExt cx="11194371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4589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indicators: Examples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" name="Sentence stem">
            <a:extLst>
              <a:ext uri="{FF2B5EF4-FFF2-40B4-BE49-F238E27FC236}">
                <a16:creationId xmlns:a16="http://schemas.microsoft.com/office/drawing/2014/main" id="{9B8B13F0-EAFC-18B3-EC32-A13AD2CC32D3}"/>
              </a:ext>
            </a:extLst>
          </p:cNvPr>
          <p:cNvSpPr txBox="1"/>
          <p:nvPr/>
        </p:nvSpPr>
        <p:spPr>
          <a:xfrm>
            <a:off x="304039" y="965659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example:</a:t>
            </a:r>
          </a:p>
        </p:txBody>
      </p:sp>
      <p:sp>
        <p:nvSpPr>
          <p:cNvPr id="22" name="grid1">
            <a:extLst>
              <a:ext uri="{FF2B5EF4-FFF2-40B4-BE49-F238E27FC236}">
                <a16:creationId xmlns:a16="http://schemas.microsoft.com/office/drawing/2014/main" id="{9FCCBEF7-9600-EAA8-CE2F-13F3A5D9ACB7}"/>
              </a:ext>
            </a:extLst>
          </p:cNvPr>
          <p:cNvSpPr txBox="1"/>
          <p:nvPr/>
        </p:nvSpPr>
        <p:spPr>
          <a:xfrm>
            <a:off x="4114800" y="1759097"/>
            <a:ext cx="7696200" cy="90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39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facilities offering malaria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1DAD9-87D9-8550-BA9C-EE7F10CD4BCD}"/>
              </a:ext>
            </a:extLst>
          </p:cNvPr>
          <p:cNvSpPr txBox="1"/>
          <p:nvPr/>
        </p:nvSpPr>
        <p:spPr>
          <a:xfrm>
            <a:off x="4630246" y="1943618"/>
            <a:ext cx="610742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grid1">
            <a:extLst>
              <a:ext uri="{FF2B5EF4-FFF2-40B4-BE49-F238E27FC236}">
                <a16:creationId xmlns:a16="http://schemas.microsoft.com/office/drawing/2014/main" id="{EBC6C2FB-5448-E63C-0BE4-E56DC09A0E97}"/>
              </a:ext>
            </a:extLst>
          </p:cNvPr>
          <p:cNvSpPr txBox="1"/>
          <p:nvPr/>
        </p:nvSpPr>
        <p:spPr>
          <a:xfrm>
            <a:off x="4114800" y="2710823"/>
            <a:ext cx="7696200" cy="90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39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facilities with electricity</a:t>
            </a:r>
          </a:p>
        </p:txBody>
      </p:sp>
      <p:sp>
        <p:nvSpPr>
          <p:cNvPr id="15" name="grid1">
            <a:extLst>
              <a:ext uri="{FF2B5EF4-FFF2-40B4-BE49-F238E27FC236}">
                <a16:creationId xmlns:a16="http://schemas.microsoft.com/office/drawing/2014/main" id="{5B2EA909-D054-69DE-623B-FA6D0BBECA98}"/>
              </a:ext>
            </a:extLst>
          </p:cNvPr>
          <p:cNvSpPr txBox="1"/>
          <p:nvPr/>
        </p:nvSpPr>
        <p:spPr>
          <a:xfrm>
            <a:off x="4114800" y="3662549"/>
            <a:ext cx="7696201" cy="90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39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facilities offering malaria services with 1st line antimalarials in stock</a:t>
            </a:r>
          </a:p>
        </p:txBody>
      </p:sp>
      <p:sp>
        <p:nvSpPr>
          <p:cNvPr id="23" name="grid1">
            <a:extLst>
              <a:ext uri="{FF2B5EF4-FFF2-40B4-BE49-F238E27FC236}">
                <a16:creationId xmlns:a16="http://schemas.microsoft.com/office/drawing/2014/main" id="{0867C285-6E3E-6103-6DCC-FC0182F17FD3}"/>
              </a:ext>
            </a:extLst>
          </p:cNvPr>
          <p:cNvSpPr txBox="1"/>
          <p:nvPr/>
        </p:nvSpPr>
        <p:spPr>
          <a:xfrm>
            <a:off x="4114799" y="4612000"/>
            <a:ext cx="7696200" cy="90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39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ANC clients that received screening for syphilis during ANC</a:t>
            </a:r>
          </a:p>
        </p:txBody>
      </p:sp>
      <p:sp>
        <p:nvSpPr>
          <p:cNvPr id="24" name="grid1">
            <a:extLst>
              <a:ext uri="{FF2B5EF4-FFF2-40B4-BE49-F238E27FC236}">
                <a16:creationId xmlns:a16="http://schemas.microsoft.com/office/drawing/2014/main" id="{649B406B-91F1-54BC-76D9-BD4B75546746}"/>
              </a:ext>
            </a:extLst>
          </p:cNvPr>
          <p:cNvSpPr txBox="1"/>
          <p:nvPr/>
        </p:nvSpPr>
        <p:spPr>
          <a:xfrm>
            <a:off x="4114799" y="5566000"/>
            <a:ext cx="7696201" cy="900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39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 facilities with a management committee that met in the last 3 months</a:t>
            </a: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6A420C07-5637-5427-6930-64E360CCB1E2}"/>
              </a:ext>
            </a:extLst>
          </p:cNvPr>
          <p:cNvSpPr/>
          <p:nvPr/>
        </p:nvSpPr>
        <p:spPr>
          <a:xfrm>
            <a:off x="381000" y="1756080"/>
            <a:ext cx="3943349" cy="900000"/>
          </a:xfrm>
          <a:prstGeom prst="homePlate">
            <a:avLst>
              <a:gd name="adj" fmla="val 20607"/>
            </a:avLst>
          </a:prstGeom>
          <a:solidFill>
            <a:srgbClr val="99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GB" sz="2400" dirty="0"/>
              <a:t>Availability</a:t>
            </a:r>
          </a:p>
        </p:txBody>
      </p: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9D5AE6C9-C311-3877-7204-9BD0E8A4ABFE}"/>
              </a:ext>
            </a:extLst>
          </p:cNvPr>
          <p:cNvSpPr/>
          <p:nvPr/>
        </p:nvSpPr>
        <p:spPr>
          <a:xfrm>
            <a:off x="380999" y="2711200"/>
            <a:ext cx="3943349" cy="900000"/>
          </a:xfrm>
          <a:prstGeom prst="homePlate">
            <a:avLst>
              <a:gd name="adj" fmla="val 20607"/>
            </a:avLst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GB" sz="2400" dirty="0"/>
              <a:t>Readiness: General</a:t>
            </a:r>
          </a:p>
        </p:txBody>
      </p:sp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3B209D9A-6CD3-5AFA-4C46-6157CA871C7D}"/>
              </a:ext>
            </a:extLst>
          </p:cNvPr>
          <p:cNvSpPr/>
          <p:nvPr/>
        </p:nvSpPr>
        <p:spPr>
          <a:xfrm>
            <a:off x="380999" y="3661600"/>
            <a:ext cx="3943349" cy="900000"/>
          </a:xfrm>
          <a:prstGeom prst="homePlate">
            <a:avLst>
              <a:gd name="adj" fmla="val 20607"/>
            </a:avLst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GB" sz="2400" dirty="0"/>
              <a:t>Readiness:</a:t>
            </a:r>
          </a:p>
          <a:p>
            <a:r>
              <a:rPr lang="en-GB" sz="2400" dirty="0"/>
              <a:t>Service - specific </a:t>
            </a:r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B7611FFC-679E-3B7A-E59D-5CCDE866525B}"/>
              </a:ext>
            </a:extLst>
          </p:cNvPr>
          <p:cNvSpPr/>
          <p:nvPr/>
        </p:nvSpPr>
        <p:spPr>
          <a:xfrm>
            <a:off x="380999" y="4612000"/>
            <a:ext cx="3943349" cy="900000"/>
          </a:xfrm>
          <a:prstGeom prst="homePlate">
            <a:avLst>
              <a:gd name="adj" fmla="val 20607"/>
            </a:avLst>
          </a:prstGeom>
          <a:solidFill>
            <a:srgbClr val="FFB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GB" sz="2400" dirty="0"/>
              <a:t>Quality of Care</a:t>
            </a: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7D5978B6-4126-2A33-7AA9-0084BDDD7BE0}"/>
              </a:ext>
            </a:extLst>
          </p:cNvPr>
          <p:cNvSpPr/>
          <p:nvPr/>
        </p:nvSpPr>
        <p:spPr>
          <a:xfrm>
            <a:off x="380999" y="5566000"/>
            <a:ext cx="3943349" cy="900000"/>
          </a:xfrm>
          <a:prstGeom prst="homePlate">
            <a:avLst>
              <a:gd name="adj" fmla="val 20607"/>
            </a:avLst>
          </a:prstGeom>
          <a:solidFill>
            <a:srgbClr val="FA6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GB" sz="2400" dirty="0"/>
              <a:t>Management </a:t>
            </a:r>
          </a:p>
          <a:p>
            <a:r>
              <a:rPr lang="en-GB" sz="2400" dirty="0"/>
              <a:t>and Finance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7281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18" grpId="0" animBg="1"/>
      <p:bldP spid="15" grpId="0" animBg="1"/>
      <p:bldP spid="23" grpId="0" animBg="1"/>
      <p:bldP spid="24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6831385" cy="611122"/>
            <a:chOff x="-1235" y="-815"/>
            <a:chExt cx="683138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GB" sz="3200" dirty="0">
                  <a:solidFill>
                    <a:srgbClr val="595959"/>
                  </a:solidFill>
                </a:rPr>
                <a:t>HHFA indices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9" name="sampleCircle1">
            <a:extLst>
              <a:ext uri="{FF2B5EF4-FFF2-40B4-BE49-F238E27FC236}">
                <a16:creationId xmlns:a16="http://schemas.microsoft.com/office/drawing/2014/main" id="{53EFB8CB-2A60-4A67-A5B4-DEB2DAF03DAC}"/>
              </a:ext>
            </a:extLst>
          </p:cNvPr>
          <p:cNvSpPr/>
          <p:nvPr/>
        </p:nvSpPr>
        <p:spPr>
          <a:xfrm>
            <a:off x="1522338" y="1915918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%</a:t>
            </a:r>
          </a:p>
        </p:txBody>
      </p:sp>
      <p:sp>
        <p:nvSpPr>
          <p:cNvPr id="19" name="sampleCircle2">
            <a:extLst>
              <a:ext uri="{FF2B5EF4-FFF2-40B4-BE49-F238E27FC236}">
                <a16:creationId xmlns:a16="http://schemas.microsoft.com/office/drawing/2014/main" id="{7A1260E9-07E4-4627-9D73-45B8B5AEA191}"/>
              </a:ext>
            </a:extLst>
          </p:cNvPr>
          <p:cNvSpPr/>
          <p:nvPr/>
        </p:nvSpPr>
        <p:spPr>
          <a:xfrm>
            <a:off x="3668947" y="1915918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%</a:t>
            </a:r>
          </a:p>
        </p:txBody>
      </p:sp>
      <p:sp>
        <p:nvSpPr>
          <p:cNvPr id="29" name="sampleCircle1">
            <a:extLst>
              <a:ext uri="{FF2B5EF4-FFF2-40B4-BE49-F238E27FC236}">
                <a16:creationId xmlns:a16="http://schemas.microsoft.com/office/drawing/2014/main" id="{3D251148-8FE8-41D6-8143-A67C745EA13A}"/>
              </a:ext>
            </a:extLst>
          </p:cNvPr>
          <p:cNvSpPr/>
          <p:nvPr/>
        </p:nvSpPr>
        <p:spPr>
          <a:xfrm>
            <a:off x="2595642" y="3715018"/>
            <a:ext cx="1972433" cy="1928469"/>
          </a:xfrm>
          <a:prstGeom prst="ellipse">
            <a:avLst/>
          </a:prstGeom>
          <a:solidFill>
            <a:srgbClr val="F59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4000" dirty="0">
                <a:solidFill>
                  <a:prstClr val="white"/>
                </a:solidFill>
              </a:rPr>
              <a:t>%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C6F34A1-FD45-4740-A93B-577898D89412}"/>
              </a:ext>
            </a:extLst>
          </p:cNvPr>
          <p:cNvSpPr/>
          <p:nvPr/>
        </p:nvSpPr>
        <p:spPr>
          <a:xfrm>
            <a:off x="6498773" y="3128057"/>
            <a:ext cx="915904" cy="1173920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sampleCircle2">
            <a:extLst>
              <a:ext uri="{FF2B5EF4-FFF2-40B4-BE49-F238E27FC236}">
                <a16:creationId xmlns:a16="http://schemas.microsoft.com/office/drawing/2014/main" id="{FDB8CF2D-2F66-45F0-A511-561CE1FB5877}"/>
              </a:ext>
            </a:extLst>
          </p:cNvPr>
          <p:cNvSpPr/>
          <p:nvPr/>
        </p:nvSpPr>
        <p:spPr>
          <a:xfrm>
            <a:off x="8284489" y="2750783"/>
            <a:ext cx="1972433" cy="1928469"/>
          </a:xfrm>
          <a:prstGeom prst="ellipse">
            <a:avLst/>
          </a:prstGeom>
          <a:solidFill>
            <a:srgbClr val="CBE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595959"/>
                </a:solidFill>
              </a:rPr>
              <a:t>index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260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9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7E8562-22BE-7004-ED34-12DD5B8EBB5D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https://indicator-inventory.hhfa.online/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EC6E39-799B-8117-F438-59A86F1240AD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header">
            <a:extLst>
              <a:ext uri="{FF2B5EF4-FFF2-40B4-BE49-F238E27FC236}">
                <a16:creationId xmlns:a16="http://schemas.microsoft.com/office/drawing/2014/main" id="{08963AB5-CBE6-5E42-56CB-67E5B63F1655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A42D54-F320-3C48-BCA3-8BC342A972C0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Accessing the HHFA indicator inventory platform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5A528E-4C19-CC5F-211C-E5BE0F51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13815E-1F67-40C0-8C68-577A26BC1EC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81"/>
          <a:stretch/>
        </p:blipFill>
        <p:spPr>
          <a:xfrm>
            <a:off x="3666000" y="1384209"/>
            <a:ext cx="4860000" cy="3204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C4923DB-06CA-4E1A-9140-3D3527D77845}"/>
              </a:ext>
            </a:extLst>
          </p:cNvPr>
          <p:cNvSpPr/>
          <p:nvPr/>
        </p:nvSpPr>
        <p:spPr>
          <a:xfrm rot="13494250">
            <a:off x="5164632" y="3906618"/>
            <a:ext cx="597703" cy="27494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4729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214E0D8A-6114-8AF4-6AAA-7AFA08B339CA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17A15C-820E-FDEB-9C75-AB39321211DF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61FD72-7690-9CE3-6403-8ED1FF4EE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E895E8F-6338-C7C0-181E-7620E288E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90" y="1099004"/>
            <a:ext cx="9737819" cy="4913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1935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943A9783-E6F1-1C97-AF2E-86C9E4206F36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FB83E-5F70-E41E-8228-4460C3A09E0B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Instructions tab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2715FD-0E8A-E7A7-B879-0B025422B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7FC14BD-F28E-395F-BDF2-FDE5F618A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591" y="1099004"/>
            <a:ext cx="9740817" cy="491399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0F454D-902C-1465-C520-1F2169C80819}"/>
              </a:ext>
            </a:extLst>
          </p:cNvPr>
          <p:cNvSpPr/>
          <p:nvPr/>
        </p:nvSpPr>
        <p:spPr>
          <a:xfrm rot="16200000">
            <a:off x="8139661" y="2197695"/>
            <a:ext cx="171924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9F4C8-49A7-2536-4C41-0807A6C1AA04}"/>
              </a:ext>
            </a:extLst>
          </p:cNvPr>
          <p:cNvSpPr/>
          <p:nvPr/>
        </p:nvSpPr>
        <p:spPr>
          <a:xfrm>
            <a:off x="8603044" y="1195494"/>
            <a:ext cx="792480" cy="22317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42C41F-F4ED-1E73-032D-B1D3CB96E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079" y="1911415"/>
            <a:ext cx="5986965" cy="3606229"/>
          </a:xfrm>
          <a:prstGeom prst="rect">
            <a:avLst/>
          </a:prstGeom>
          <a:effectLst>
            <a:outerShdw blurRad="76200" dir="5400000" algn="ctr" rotWithShape="0">
              <a:srgbClr val="000000">
                <a:alpha val="99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1082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AC607ADA-588F-7364-461C-EA3D0BC77D79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E2CED2-60CC-C154-03FD-29C383BD2037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Download tab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5273F6-E5F2-C613-7AE6-520259355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33B352-63E0-008D-3237-4A6E67D8E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591" y="1099004"/>
            <a:ext cx="9740817" cy="4913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A737C1-BFB1-035C-9529-139C760214D2}"/>
              </a:ext>
            </a:extLst>
          </p:cNvPr>
          <p:cNvSpPr/>
          <p:nvPr/>
        </p:nvSpPr>
        <p:spPr>
          <a:xfrm>
            <a:off x="9336947" y="1195200"/>
            <a:ext cx="754109" cy="223174"/>
          </a:xfrm>
          <a:prstGeom prst="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7E8833-1764-7A71-9ACB-D10B349ABF59}"/>
              </a:ext>
            </a:extLst>
          </p:cNvPr>
          <p:cNvSpPr/>
          <p:nvPr/>
        </p:nvSpPr>
        <p:spPr>
          <a:xfrm rot="16200000">
            <a:off x="8854378" y="2189028"/>
            <a:ext cx="171924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934AB-208A-2B4E-AD11-DCB4065F41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2" t="1720" r="1113" b="2799"/>
          <a:stretch/>
        </p:blipFill>
        <p:spPr>
          <a:xfrm>
            <a:off x="3615961" y="2293622"/>
            <a:ext cx="4987019" cy="2537460"/>
          </a:xfrm>
          <a:prstGeom prst="rect">
            <a:avLst/>
          </a:prstGeom>
          <a:effectLst>
            <a:outerShdw blurRad="76200" dir="5400000" algn="ctr" rotWithShape="0">
              <a:srgbClr val="000000">
                <a:alpha val="99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9778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06CA8710-39CC-B116-AA14-2295039A7709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9934E4-4D3B-1375-B0E0-E776E39EFFF1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Service dimensions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6E3C5B-BD40-1C40-6A63-CBE3245E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0B6C0B-1548-4C4D-BD0E-AF108099EF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591" y="1099004"/>
            <a:ext cx="9740817" cy="49139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CDD9C8-9ECD-4528-85E7-50F767971C17}"/>
              </a:ext>
            </a:extLst>
          </p:cNvPr>
          <p:cNvSpPr/>
          <p:nvPr/>
        </p:nvSpPr>
        <p:spPr>
          <a:xfrm>
            <a:off x="3316605" y="1790700"/>
            <a:ext cx="3117533" cy="1133475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9F1491F-4CCB-4A24-8437-FD6306F0669B}"/>
              </a:ext>
            </a:extLst>
          </p:cNvPr>
          <p:cNvSpPr/>
          <p:nvPr/>
        </p:nvSpPr>
        <p:spPr>
          <a:xfrm rot="10800000">
            <a:off x="6665718" y="2141400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936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702E62-81F9-6D59-6305-B9E1F479582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2" y="1098000"/>
            <a:ext cx="9737834" cy="4914000"/>
          </a:xfrm>
          <a:prstGeom prst="rect">
            <a:avLst/>
          </a:prstGeom>
          <a:solidFill>
            <a:srgbClr val="557DBF"/>
          </a:solidFill>
          <a:ln>
            <a:noFill/>
          </a:ln>
        </p:spPr>
      </p:pic>
      <p:grpSp>
        <p:nvGrpSpPr>
          <p:cNvPr id="13" name="header">
            <a:extLst>
              <a:ext uri="{FF2B5EF4-FFF2-40B4-BE49-F238E27FC236}">
                <a16:creationId xmlns:a16="http://schemas.microsoft.com/office/drawing/2014/main" id="{98BBB25F-89A6-800E-A579-CB340CB375E1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1167C6-93D0-4338-BD5C-8BC8831A13DD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Service areas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0E567A-E898-DE6D-C6A5-FAC028493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4B687-C2C2-5E49-073D-AC540A2E6FFC}"/>
              </a:ext>
            </a:extLst>
          </p:cNvPr>
          <p:cNvSpPr/>
          <p:nvPr/>
        </p:nvSpPr>
        <p:spPr>
          <a:xfrm>
            <a:off x="3657415" y="2363480"/>
            <a:ext cx="3413945" cy="1344920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E7C607F-36B9-2DFD-9A05-22AD93583F4C}"/>
              </a:ext>
            </a:extLst>
          </p:cNvPr>
          <p:cNvSpPr/>
          <p:nvPr/>
        </p:nvSpPr>
        <p:spPr>
          <a:xfrm rot="10800000">
            <a:off x="7564893" y="2819903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8512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A50E2467-FA3B-D7BB-A200-EDA1125AB1EB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9298AC-8C3D-2ECE-ED82-6DF4594B9EE2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Service sub-areas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132ADF-2D99-5BFE-D0CB-201DDE9FB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5E2E8-56D4-1E0E-B3D5-D2310C06AA0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2" y="1098000"/>
            <a:ext cx="9737834" cy="4914000"/>
          </a:xfrm>
          <a:prstGeom prst="rect">
            <a:avLst/>
          </a:prstGeom>
          <a:solidFill>
            <a:srgbClr val="557DBF"/>
          </a:solidFill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78EA03-4F67-7994-47BD-EC4D783332C4}"/>
              </a:ext>
            </a:extLst>
          </p:cNvPr>
          <p:cNvSpPr/>
          <p:nvPr/>
        </p:nvSpPr>
        <p:spPr>
          <a:xfrm flipV="1">
            <a:off x="3788228" y="2650061"/>
            <a:ext cx="6302828" cy="533401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F075598-B149-00F4-7A1A-E33B8BB36A54}"/>
              </a:ext>
            </a:extLst>
          </p:cNvPr>
          <p:cNvSpPr/>
          <p:nvPr/>
        </p:nvSpPr>
        <p:spPr>
          <a:xfrm rot="10800000">
            <a:off x="10218351" y="2700724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658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7044268D-C02F-95E6-8C38-8043C92B5208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C86F7D-3E83-9F46-E27D-88A54DC21072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Tables and indicators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FFA2A4-B1E3-8E1F-4AC7-8198609D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B8A01E7-F69F-D7E9-4344-5E9750AEF12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2" y="1098000"/>
            <a:ext cx="9737834" cy="491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A5A817-36DF-44C2-B1D9-2D1BD402353E}"/>
              </a:ext>
            </a:extLst>
          </p:cNvPr>
          <p:cNvSpPr/>
          <p:nvPr/>
        </p:nvSpPr>
        <p:spPr>
          <a:xfrm>
            <a:off x="3868727" y="2861443"/>
            <a:ext cx="3259191" cy="261258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82711B9-1869-4CB0-BD55-7CA21E540869}"/>
              </a:ext>
            </a:extLst>
          </p:cNvPr>
          <p:cNvSpPr/>
          <p:nvPr/>
        </p:nvSpPr>
        <p:spPr>
          <a:xfrm rot="10800000">
            <a:off x="7127918" y="2776035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BDB15-CA38-43FE-868F-569B46A21DA7}"/>
              </a:ext>
            </a:extLst>
          </p:cNvPr>
          <p:cNvSpPr/>
          <p:nvPr/>
        </p:nvSpPr>
        <p:spPr>
          <a:xfrm>
            <a:off x="3868727" y="3141113"/>
            <a:ext cx="5164274" cy="2240474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C9CDC7-645F-4A93-ACDF-C6028C7729F3}"/>
              </a:ext>
            </a:extLst>
          </p:cNvPr>
          <p:cNvSpPr/>
          <p:nvPr/>
        </p:nvSpPr>
        <p:spPr>
          <a:xfrm rot="10800000">
            <a:off x="9069442" y="4089551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245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747299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803123" y="3282765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explain what the HHFA indicator inventory platform is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435566"/>
            <a:ext cx="117692" cy="12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6D2B2-723D-0F6A-69F4-A2E0AD2E9F62}"/>
              </a:ext>
            </a:extLst>
          </p:cNvPr>
          <p:cNvSpPr txBox="1"/>
          <p:nvPr/>
        </p:nvSpPr>
        <p:spPr>
          <a:xfrm>
            <a:off x="3803123" y="3710785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access the indicator inventory platform online</a:t>
            </a:r>
          </a:p>
        </p:txBody>
      </p:sp>
      <p:pic>
        <p:nvPicPr>
          <p:cNvPr id="4" name="bullet white">
            <a:extLst>
              <a:ext uri="{FF2B5EF4-FFF2-40B4-BE49-F238E27FC236}">
                <a16:creationId xmlns:a16="http://schemas.microsoft.com/office/drawing/2014/main" id="{0B460603-3602-AA66-4252-F363A3CA0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863586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52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0590B9-328E-BE32-3E36-EC7E51C2E26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2" y="1098000"/>
            <a:ext cx="9737834" cy="491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3C128C-C492-4022-E763-975011E65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32" y="1098000"/>
            <a:ext cx="3324980" cy="4914000"/>
          </a:xfrm>
          <a:prstGeom prst="rect">
            <a:avLst/>
          </a:prstGeom>
        </p:spPr>
      </p:pic>
      <p:grpSp>
        <p:nvGrpSpPr>
          <p:cNvPr id="8" name="header">
            <a:extLst>
              <a:ext uri="{FF2B5EF4-FFF2-40B4-BE49-F238E27FC236}">
                <a16:creationId xmlns:a16="http://schemas.microsoft.com/office/drawing/2014/main" id="{4C1C7FB7-43F1-036B-FE64-2BE89ADCBFD6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57A30A-4C93-A889-EA0C-13CED0E7F6CC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Detailed information for an indicator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FDF4E5-3DBE-E0B6-8F42-05C18116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72A48-B3CB-B4B1-8862-23227261B380}"/>
              </a:ext>
            </a:extLst>
          </p:cNvPr>
          <p:cNvSpPr/>
          <p:nvPr/>
        </p:nvSpPr>
        <p:spPr>
          <a:xfrm>
            <a:off x="10979479" y="695550"/>
            <a:ext cx="1212521" cy="54669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B2880A-4E54-4386-B61E-A2AF92F27B5C}"/>
              </a:ext>
            </a:extLst>
          </p:cNvPr>
          <p:cNvSpPr/>
          <p:nvPr/>
        </p:nvSpPr>
        <p:spPr>
          <a:xfrm>
            <a:off x="3976506" y="3105144"/>
            <a:ext cx="2774005" cy="284008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176188-D0BA-4FC8-A2EA-CC4A931D497A}"/>
              </a:ext>
            </a:extLst>
          </p:cNvPr>
          <p:cNvSpPr/>
          <p:nvPr/>
        </p:nvSpPr>
        <p:spPr>
          <a:xfrm>
            <a:off x="3172101" y="3003738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58122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0590B9-328E-BE32-3E36-EC7E51C2E26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2" y="1098000"/>
            <a:ext cx="9737834" cy="4914000"/>
          </a:xfrm>
          <a:prstGeom prst="rect">
            <a:avLst/>
          </a:prstGeom>
        </p:spPr>
      </p:pic>
      <p:grpSp>
        <p:nvGrpSpPr>
          <p:cNvPr id="8" name="header">
            <a:extLst>
              <a:ext uri="{FF2B5EF4-FFF2-40B4-BE49-F238E27FC236}">
                <a16:creationId xmlns:a16="http://schemas.microsoft.com/office/drawing/2014/main" id="{4C1C7FB7-43F1-036B-FE64-2BE89ADCBFD6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57A30A-4C93-A889-EA0C-13CED0E7F6CC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Search function</a:t>
              </a:r>
              <a:endParaRPr lang="en-GB" sz="3200" dirty="0">
                <a:solidFill>
                  <a:srgbClr val="595959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FDF4E5-3DBE-E0B6-8F42-05C18116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7672A48-B3CB-B4B1-8862-23227261B380}"/>
              </a:ext>
            </a:extLst>
          </p:cNvPr>
          <p:cNvSpPr/>
          <p:nvPr/>
        </p:nvSpPr>
        <p:spPr>
          <a:xfrm>
            <a:off x="10979479" y="695550"/>
            <a:ext cx="1212521" cy="546690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B74EC9-207A-4454-99A3-2B6BC6336111}"/>
              </a:ext>
            </a:extLst>
          </p:cNvPr>
          <p:cNvSpPr/>
          <p:nvPr/>
        </p:nvSpPr>
        <p:spPr>
          <a:xfrm rot="16200000">
            <a:off x="2790365" y="4385943"/>
            <a:ext cx="732475" cy="432073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8815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722E496-F0A4-4BBC-8A7E-23EC7AF1D461}"/>
              </a:ext>
            </a:extLst>
          </p:cNvPr>
          <p:cNvSpPr/>
          <p:nvPr/>
        </p:nvSpPr>
        <p:spPr>
          <a:xfrm>
            <a:off x="3225226" y="1805920"/>
            <a:ext cx="8950445" cy="3240000"/>
          </a:xfrm>
          <a:prstGeom prst="rect">
            <a:avLst/>
          </a:prstGeom>
          <a:solidFill>
            <a:srgbClr val="25B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39FB24-B5A4-81D3-0EA4-95C719102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3" y="1807445"/>
            <a:ext cx="3243079" cy="3240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45518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6819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the different types of HHFA standard questionnaires.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9750541" cy="611122"/>
            <a:chOff x="-1235" y="-815"/>
            <a:chExt cx="9750541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90151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 inventory platform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F4A97B5-F4F0-4587-9B89-128BEE33E694}"/>
              </a:ext>
            </a:extLst>
          </p:cNvPr>
          <p:cNvSpPr/>
          <p:nvPr/>
        </p:nvSpPr>
        <p:spPr>
          <a:xfrm rot="5400000">
            <a:off x="783145" y="3363344"/>
            <a:ext cx="328314" cy="93101"/>
          </a:xfrm>
          <a:custGeom>
            <a:avLst/>
            <a:gdLst>
              <a:gd name="connsiteX0" fmla="*/ 0 w 538160"/>
              <a:gd name="connsiteY0" fmla="*/ 45720 h 91440"/>
              <a:gd name="connsiteX1" fmla="*/ 538160 w 53816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160" h="91440">
                <a:moveTo>
                  <a:pt x="0" y="45720"/>
                </a:moveTo>
                <a:lnTo>
                  <a:pt x="538160" y="45720"/>
                </a:lnTo>
              </a:path>
            </a:pathLst>
          </a:custGeom>
          <a:noFill/>
          <a:ln w="25400">
            <a:solidFill>
              <a:srgbClr val="557DBF"/>
            </a:solidFill>
            <a:tailEnd type="triangle" w="lg" len="lg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7561" tIns="42876" rIns="267561" bIns="4287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grid1">
            <a:extLst>
              <a:ext uri="{FF2B5EF4-FFF2-40B4-BE49-F238E27FC236}">
                <a16:creationId xmlns:a16="http://schemas.microsoft.com/office/drawing/2014/main" id="{ADB12F9D-36C7-40A5-AEEA-D19094831599}"/>
              </a:ext>
            </a:extLst>
          </p:cNvPr>
          <p:cNvSpPr txBox="1"/>
          <p:nvPr/>
        </p:nvSpPr>
        <p:spPr>
          <a:xfrm>
            <a:off x="151026" y="3571381"/>
            <a:ext cx="1590893" cy="1346185"/>
          </a:xfrm>
          <a:prstGeom prst="rect">
            <a:avLst/>
          </a:prstGeom>
          <a:solidFill>
            <a:srgbClr val="CBEBE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216000" rIns="144000" bIns="216000" numCol="1" spcCol="1270" anchor="ctr" anchorCtr="0">
            <a:noAutofit/>
          </a:bodyPr>
          <a:lstStyle>
            <a:defPPr>
              <a:defRPr lang="en-US"/>
            </a:defPPr>
            <a:lvl1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Indicator inventory platform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315462-2BD6-40CE-8991-0D328AF60D3E}"/>
              </a:ext>
            </a:extLst>
          </p:cNvPr>
          <p:cNvGrpSpPr/>
          <p:nvPr/>
        </p:nvGrpSpPr>
        <p:grpSpPr>
          <a:xfrm>
            <a:off x="173218" y="1696793"/>
            <a:ext cx="11868505" cy="1648255"/>
            <a:chOff x="173218" y="1696793"/>
            <a:chExt cx="11868505" cy="164825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2525FDA-3633-42A4-AFBB-2510CDA492CA}"/>
                </a:ext>
              </a:extLst>
            </p:cNvPr>
            <p:cNvGrpSpPr/>
            <p:nvPr/>
          </p:nvGrpSpPr>
          <p:grpSpPr>
            <a:xfrm>
              <a:off x="173218" y="1696793"/>
              <a:ext cx="1590893" cy="1648255"/>
              <a:chOff x="173218" y="2525138"/>
              <a:chExt cx="1590893" cy="164825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892A24B-08B9-4745-AD64-26EF6E52E254}"/>
                  </a:ext>
                </a:extLst>
              </p:cNvPr>
              <p:cNvSpPr/>
              <p:nvPr/>
            </p:nvSpPr>
            <p:spPr>
              <a:xfrm>
                <a:off x="17321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Decide information needs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4D21A1-6954-487A-ADE3-9A76E8E568A8}"/>
                  </a:ext>
                </a:extLst>
              </p:cNvPr>
              <p:cNvSpPr/>
              <p:nvPr/>
            </p:nvSpPr>
            <p:spPr>
              <a:xfrm>
                <a:off x="74945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64037EB-9FE1-41E6-94A9-667674F86EE6}"/>
                </a:ext>
              </a:extLst>
            </p:cNvPr>
            <p:cNvGrpSpPr/>
            <p:nvPr/>
          </p:nvGrpSpPr>
          <p:grpSpPr>
            <a:xfrm>
              <a:off x="1886153" y="1696793"/>
              <a:ext cx="1590893" cy="1648255"/>
              <a:chOff x="1886153" y="2525138"/>
              <a:chExt cx="1590893" cy="1648255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C8C33E-E700-4FED-93C6-F8B203760BF3}"/>
                  </a:ext>
                </a:extLst>
              </p:cNvPr>
              <p:cNvSpPr/>
              <p:nvPr/>
            </p:nvSpPr>
            <p:spPr>
              <a:xfrm>
                <a:off x="188615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Adapt</a:t>
                </a: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questionnaire &amp; </a:t>
                </a: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CSPro</a:t>
                </a: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tool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EA199A6-1D62-43D7-9546-F1FBB128BF8A}"/>
                  </a:ext>
                </a:extLst>
              </p:cNvPr>
              <p:cNvSpPr/>
              <p:nvPr/>
            </p:nvSpPr>
            <p:spPr>
              <a:xfrm>
                <a:off x="246239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17C6DB1-D604-441B-A501-8EAB0F2D2D34}"/>
                </a:ext>
              </a:extLst>
            </p:cNvPr>
            <p:cNvGrpSpPr/>
            <p:nvPr/>
          </p:nvGrpSpPr>
          <p:grpSpPr>
            <a:xfrm>
              <a:off x="3599088" y="1696793"/>
              <a:ext cx="1590893" cy="1648255"/>
              <a:chOff x="3599088" y="2525138"/>
              <a:chExt cx="1590893" cy="164825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8D9EEA-8DB1-4236-8EEC-78E33CC9B95E}"/>
                  </a:ext>
                </a:extLst>
              </p:cNvPr>
              <p:cNvSpPr/>
              <p:nvPr/>
            </p:nvSpPr>
            <p:spPr>
              <a:xfrm>
                <a:off x="359908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data collectors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90B861D-EF1F-4DB4-977A-301B2A199E46}"/>
                  </a:ext>
                </a:extLst>
              </p:cNvPr>
              <p:cNvSpPr/>
              <p:nvPr/>
            </p:nvSpPr>
            <p:spPr>
              <a:xfrm>
                <a:off x="417532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F53909E-3510-41FD-A65D-D4EE522BF1DA}"/>
                </a:ext>
              </a:extLst>
            </p:cNvPr>
            <p:cNvGrpSpPr/>
            <p:nvPr/>
          </p:nvGrpSpPr>
          <p:grpSpPr>
            <a:xfrm>
              <a:off x="5312023" y="1696793"/>
              <a:ext cx="1590893" cy="1648255"/>
              <a:chOff x="5312023" y="2525138"/>
              <a:chExt cx="1590893" cy="164825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8B081F-F85F-4EF0-9A03-9B4A0C239D35}"/>
                  </a:ext>
                </a:extLst>
              </p:cNvPr>
              <p:cNvSpPr/>
              <p:nvPr/>
            </p:nvSpPr>
            <p:spPr>
              <a:xfrm>
                <a:off x="531202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Collect data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71AB357-50BE-42BC-8434-6CED8F12887E}"/>
                  </a:ext>
                </a:extLst>
              </p:cNvPr>
              <p:cNvSpPr/>
              <p:nvPr/>
            </p:nvSpPr>
            <p:spPr>
              <a:xfrm>
                <a:off x="588826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C43414-8A94-4A0A-AEE8-6EAF918A4A66}"/>
                </a:ext>
              </a:extLst>
            </p:cNvPr>
            <p:cNvGrpSpPr/>
            <p:nvPr/>
          </p:nvGrpSpPr>
          <p:grpSpPr>
            <a:xfrm>
              <a:off x="7024958" y="1696793"/>
              <a:ext cx="1590893" cy="1648255"/>
              <a:chOff x="7024958" y="2525138"/>
              <a:chExt cx="1590893" cy="164825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9C7C19-2D9D-4FC5-BA0D-9B42DEBBB355}"/>
                  </a:ext>
                </a:extLst>
              </p:cNvPr>
              <p:cNvSpPr/>
              <p:nvPr/>
            </p:nvSpPr>
            <p:spPr>
              <a:xfrm>
                <a:off x="702495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Analyse data 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ED44A8-8B3A-450F-BC8A-6E02298B508B}"/>
                  </a:ext>
                </a:extLst>
              </p:cNvPr>
              <p:cNvSpPr/>
              <p:nvPr/>
            </p:nvSpPr>
            <p:spPr>
              <a:xfrm>
                <a:off x="760119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DD33E7-1CD4-456F-809F-4707EF30C72E}"/>
                </a:ext>
              </a:extLst>
            </p:cNvPr>
            <p:cNvGrpSpPr/>
            <p:nvPr/>
          </p:nvGrpSpPr>
          <p:grpSpPr>
            <a:xfrm>
              <a:off x="10450830" y="1696793"/>
              <a:ext cx="1590893" cy="1648255"/>
              <a:chOff x="10450830" y="2525138"/>
              <a:chExt cx="1590893" cy="164825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1597328-E2CE-4196-A959-82840AB921F1}"/>
                  </a:ext>
                </a:extLst>
              </p:cNvPr>
              <p:cNvSpPr/>
              <p:nvPr/>
            </p:nvSpPr>
            <p:spPr>
              <a:xfrm>
                <a:off x="10450830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Curate data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7896055-8ABF-46E7-92D9-BDC913AEC65B}"/>
                  </a:ext>
                </a:extLst>
              </p:cNvPr>
              <p:cNvSpPr/>
              <p:nvPr/>
            </p:nvSpPr>
            <p:spPr>
              <a:xfrm>
                <a:off x="11027070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61EFD74-8A59-41F9-8F5D-2DF4A4DB7DCE}"/>
                </a:ext>
              </a:extLst>
            </p:cNvPr>
            <p:cNvGrpSpPr/>
            <p:nvPr/>
          </p:nvGrpSpPr>
          <p:grpSpPr>
            <a:xfrm>
              <a:off x="8737893" y="1696793"/>
              <a:ext cx="1590893" cy="1648255"/>
              <a:chOff x="8737893" y="2525138"/>
              <a:chExt cx="1590893" cy="1648255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C8B4ED-84E0-44C6-9EBA-965B26EB82D8}"/>
                  </a:ext>
                </a:extLst>
              </p:cNvPr>
              <p:cNvSpPr/>
              <p:nvPr/>
            </p:nvSpPr>
            <p:spPr>
              <a:xfrm>
                <a:off x="873789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Interpret, communicate &amp; use data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E7D3152-247A-47E2-8268-76D364851D2D}"/>
                  </a:ext>
                </a:extLst>
              </p:cNvPr>
              <p:cNvSpPr/>
              <p:nvPr/>
            </p:nvSpPr>
            <p:spPr>
              <a:xfrm>
                <a:off x="931413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8996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header">
            <a:extLst>
              <a:ext uri="{FF2B5EF4-FFF2-40B4-BE49-F238E27FC236}">
                <a16:creationId xmlns:a16="http://schemas.microsoft.com/office/drawing/2014/main" id="{9BA53D2F-6AF9-0B00-2906-2C83824FD3F8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D06134-F740-F6EF-7B43-6ED16997449C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6D845A-10EC-1C73-B7FD-4A9DAF8E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5" name="text title box">
            <a:extLst>
              <a:ext uri="{FF2B5EF4-FFF2-40B4-BE49-F238E27FC236}">
                <a16:creationId xmlns:a16="http://schemas.microsoft.com/office/drawing/2014/main" id="{95A018DB-EE9B-9DF7-C9EC-A1FE44CB74FA}"/>
              </a:ext>
            </a:extLst>
          </p:cNvPr>
          <p:cNvSpPr/>
          <p:nvPr/>
        </p:nvSpPr>
        <p:spPr>
          <a:xfrm>
            <a:off x="1" y="2163651"/>
            <a:ext cx="6680200" cy="2527300"/>
          </a:xfrm>
          <a:prstGeom prst="homePlate">
            <a:avLst>
              <a:gd name="adj" fmla="val 0"/>
            </a:avLst>
          </a:prstGeom>
          <a:solidFill>
            <a:srgbClr val="31B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144000" rtlCol="0" anchor="ctr"/>
          <a:lstStyle/>
          <a:p>
            <a:pPr>
              <a:spcAft>
                <a:spcPts val="1200"/>
              </a:spcAft>
            </a:pPr>
            <a:r>
              <a:rPr lang="en-GB" sz="2400" dirty="0">
                <a:solidFill>
                  <a:schemeClr val="bg1"/>
                </a:solidFill>
              </a:rPr>
              <a:t>Countries should review the HHFA indicators when making decisions about the information they want their HHFA to produce.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B61C5-A50F-4BEC-74E4-8F3118D59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01" y="1940172"/>
            <a:ext cx="2974020" cy="2974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967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EDD36680-9CB6-0248-DB65-9617CAB0447A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E8D891-02DC-807C-357E-7A65FD69B53F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0A8AA2-7B81-9A7A-6066-5F29BC956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bulletText2">
            <a:extLst>
              <a:ext uri="{FF2B5EF4-FFF2-40B4-BE49-F238E27FC236}">
                <a16:creationId xmlns:a16="http://schemas.microsoft.com/office/drawing/2014/main" id="{CB30CD8D-0867-D384-BBE4-9FBE0179E4AA}"/>
              </a:ext>
            </a:extLst>
          </p:cNvPr>
          <p:cNvSpPr txBox="1"/>
          <p:nvPr/>
        </p:nvSpPr>
        <p:spPr>
          <a:xfrm>
            <a:off x="927773" y="2839926"/>
            <a:ext cx="4992747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indicators show the information that the HHFA can provide</a:t>
            </a:r>
          </a:p>
        </p:txBody>
      </p:sp>
      <p:sp>
        <p:nvSpPr>
          <p:cNvPr id="9" name="bulletText3">
            <a:extLst>
              <a:ext uri="{FF2B5EF4-FFF2-40B4-BE49-F238E27FC236}">
                <a16:creationId xmlns:a16="http://schemas.microsoft.com/office/drawing/2014/main" id="{240F1EA9-85AD-A509-B95F-1A93304D8D01}"/>
              </a:ext>
            </a:extLst>
          </p:cNvPr>
          <p:cNvSpPr txBox="1"/>
          <p:nvPr/>
        </p:nvSpPr>
        <p:spPr>
          <a:xfrm>
            <a:off x="927773" y="3929491"/>
            <a:ext cx="4949817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countries need to decide whether this information is what they need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bullet2">
            <a:extLst>
              <a:ext uri="{FF2B5EF4-FFF2-40B4-BE49-F238E27FC236}">
                <a16:creationId xmlns:a16="http://schemas.microsoft.com/office/drawing/2014/main" id="{CA1C396C-85FE-CD1C-E65F-5D135C695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6" y="2992727"/>
            <a:ext cx="117692" cy="122400"/>
          </a:xfrm>
          <a:prstGeom prst="rect">
            <a:avLst/>
          </a:prstGeom>
        </p:spPr>
      </p:pic>
      <p:pic>
        <p:nvPicPr>
          <p:cNvPr id="11" name="bullet3">
            <a:extLst>
              <a:ext uri="{FF2B5EF4-FFF2-40B4-BE49-F238E27FC236}">
                <a16:creationId xmlns:a16="http://schemas.microsoft.com/office/drawing/2014/main" id="{C23D6EB8-2340-531C-E058-10F90449A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" y="4082292"/>
            <a:ext cx="117692" cy="122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72E06-B99D-4D9D-A5AB-8923C8D90715}"/>
              </a:ext>
            </a:extLst>
          </p:cNvPr>
          <p:cNvGrpSpPr/>
          <p:nvPr/>
        </p:nvGrpSpPr>
        <p:grpSpPr>
          <a:xfrm>
            <a:off x="6953300" y="1360750"/>
            <a:ext cx="4136500" cy="4136500"/>
            <a:chOff x="6953300" y="1360750"/>
            <a:chExt cx="4136500" cy="4136500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4C1A3EEA-6810-257C-DB7B-EA36CD6ED711}"/>
                </a:ext>
              </a:extLst>
            </p:cNvPr>
            <p:cNvSpPr/>
            <p:nvPr/>
          </p:nvSpPr>
          <p:spPr>
            <a:xfrm>
              <a:off x="6953300" y="1360750"/>
              <a:ext cx="4136500" cy="4136500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D810E86-F0E0-A793-8229-942B22F624A4}"/>
                </a:ext>
              </a:extLst>
            </p:cNvPr>
            <p:cNvGrpSpPr/>
            <p:nvPr/>
          </p:nvGrpSpPr>
          <p:grpSpPr>
            <a:xfrm>
              <a:off x="8030660" y="1945343"/>
              <a:ext cx="1981780" cy="2967314"/>
              <a:chOff x="6483852" y="2116669"/>
              <a:chExt cx="1981780" cy="296731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BF93EB3-8B47-1914-CB4F-002D12106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3852" y="2116669"/>
                <a:ext cx="1981780" cy="296731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5BC3E84-1C10-DC9B-66AC-DC930B471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631" y="2214439"/>
                <a:ext cx="1837849" cy="2646779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3834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header">
            <a:extLst>
              <a:ext uri="{FF2B5EF4-FFF2-40B4-BE49-F238E27FC236}">
                <a16:creationId xmlns:a16="http://schemas.microsoft.com/office/drawing/2014/main" id="{05454CEB-65AB-0D8D-FAD0-801C4965D2B2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018450-9A8B-11E6-B003-C4839505A81C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94A9E4-4E6D-0AA0-F7BD-D1AA3D477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DD079D-C6A7-325B-78AA-4874A643FB77}"/>
              </a:ext>
            </a:extLst>
          </p:cNvPr>
          <p:cNvGrpSpPr/>
          <p:nvPr/>
        </p:nvGrpSpPr>
        <p:grpSpPr>
          <a:xfrm>
            <a:off x="1030865" y="1684239"/>
            <a:ext cx="3326885" cy="3326885"/>
            <a:chOff x="4704508" y="808250"/>
            <a:chExt cx="2779429" cy="2779429"/>
          </a:xfrm>
        </p:grpSpPr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FDB700C5-1044-C818-6216-7B8D663998B9}"/>
                </a:ext>
              </a:extLst>
            </p:cNvPr>
            <p:cNvSpPr/>
            <p:nvPr/>
          </p:nvSpPr>
          <p:spPr>
            <a:xfrm>
              <a:off x="4704508" y="808250"/>
              <a:ext cx="2779429" cy="277942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BBE500-9061-D647-5D53-548F52DF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058" y="1198722"/>
              <a:ext cx="1998327" cy="1998487"/>
            </a:xfrm>
            <a:prstGeom prst="rect">
              <a:avLst/>
            </a:prstGeom>
          </p:spPr>
        </p:pic>
      </p:grpSp>
      <p:sp>
        <p:nvSpPr>
          <p:cNvPr id="19" name="grid1">
            <a:extLst>
              <a:ext uri="{FF2B5EF4-FFF2-40B4-BE49-F238E27FC236}">
                <a16:creationId xmlns:a16="http://schemas.microsoft.com/office/drawing/2014/main" id="{10F4F851-22DC-534C-6A6A-B313893E8D06}"/>
              </a:ext>
            </a:extLst>
          </p:cNvPr>
          <p:cNvSpPr txBox="1"/>
          <p:nvPr/>
        </p:nvSpPr>
        <p:spPr>
          <a:xfrm>
            <a:off x="5457368" y="1684239"/>
            <a:ext cx="5236292" cy="1546699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grid2">
            <a:extLst>
              <a:ext uri="{FF2B5EF4-FFF2-40B4-BE49-F238E27FC236}">
                <a16:creationId xmlns:a16="http://schemas.microsoft.com/office/drawing/2014/main" id="{D43C61F6-83B4-AFF8-680A-D761CFBE0137}"/>
              </a:ext>
            </a:extLst>
          </p:cNvPr>
          <p:cNvSpPr txBox="1"/>
          <p:nvPr/>
        </p:nvSpPr>
        <p:spPr>
          <a:xfrm>
            <a:off x="5457368" y="3463124"/>
            <a:ext cx="5238000" cy="1548000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bulletText1">
            <a:extLst>
              <a:ext uri="{FF2B5EF4-FFF2-40B4-BE49-F238E27FC236}">
                <a16:creationId xmlns:a16="http://schemas.microsoft.com/office/drawing/2014/main" id="{7E31DFEB-EDD3-5750-8D59-E6089F2C2FB2}"/>
              </a:ext>
            </a:extLst>
          </p:cNvPr>
          <p:cNvSpPr txBox="1"/>
          <p:nvPr/>
        </p:nvSpPr>
        <p:spPr>
          <a:xfrm>
            <a:off x="6086323" y="1935867"/>
            <a:ext cx="4359069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selection of the modules and questions for country implementation</a:t>
            </a:r>
          </a:p>
        </p:txBody>
      </p:sp>
      <p:sp>
        <p:nvSpPr>
          <p:cNvPr id="22" name="bulletText7">
            <a:extLst>
              <a:ext uri="{FF2B5EF4-FFF2-40B4-BE49-F238E27FC236}">
                <a16:creationId xmlns:a16="http://schemas.microsoft.com/office/drawing/2014/main" id="{781A9841-2B96-6261-970C-E99057A8C70A}"/>
              </a:ext>
            </a:extLst>
          </p:cNvPr>
          <p:cNvSpPr txBox="1"/>
          <p:nvPr/>
        </p:nvSpPr>
        <p:spPr>
          <a:xfrm>
            <a:off x="6098042" y="3841667"/>
            <a:ext cx="4363485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adaptations needed to the questionnaire</a:t>
            </a:r>
          </a:p>
        </p:txBody>
      </p:sp>
      <p:pic>
        <p:nvPicPr>
          <p:cNvPr id="23" name="bullet01">
            <a:extLst>
              <a:ext uri="{FF2B5EF4-FFF2-40B4-BE49-F238E27FC236}">
                <a16:creationId xmlns:a16="http://schemas.microsoft.com/office/drawing/2014/main" id="{E074CAE3-E6D8-C263-1C38-D43011F667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056" y="2099839"/>
            <a:ext cx="117692" cy="122400"/>
          </a:xfrm>
          <a:prstGeom prst="rect">
            <a:avLst/>
          </a:prstGeom>
        </p:spPr>
      </p:pic>
      <p:pic>
        <p:nvPicPr>
          <p:cNvPr id="24" name="bullet07">
            <a:extLst>
              <a:ext uri="{FF2B5EF4-FFF2-40B4-BE49-F238E27FC236}">
                <a16:creationId xmlns:a16="http://schemas.microsoft.com/office/drawing/2014/main" id="{E2B7A54A-E796-9D27-6FD0-54F767471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44" y="4006777"/>
            <a:ext cx="117692" cy="122400"/>
          </a:xfrm>
          <a:prstGeom prst="rect">
            <a:avLst/>
          </a:prstGeom>
        </p:spPr>
      </p:pic>
      <p:sp>
        <p:nvSpPr>
          <p:cNvPr id="14" name="grid2">
            <a:extLst>
              <a:ext uri="{FF2B5EF4-FFF2-40B4-BE49-F238E27FC236}">
                <a16:creationId xmlns:a16="http://schemas.microsoft.com/office/drawing/2014/main" id="{7245E6BA-5F0F-4172-9761-46D922737DE0}"/>
              </a:ext>
            </a:extLst>
          </p:cNvPr>
          <p:cNvSpPr txBox="1"/>
          <p:nvPr/>
        </p:nvSpPr>
        <p:spPr>
          <a:xfrm>
            <a:off x="545754" y="866349"/>
            <a:ext cx="5350082" cy="77889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the indicators informs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991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healthcare facility">
            <a:extLst>
              <a:ext uri="{FF2B5EF4-FFF2-40B4-BE49-F238E27FC236}">
                <a16:creationId xmlns:a16="http://schemas.microsoft.com/office/drawing/2014/main" id="{4277071E-F87C-D320-4653-3493B25F4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85" y="767645"/>
            <a:ext cx="6383430" cy="3590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F0413-988E-1880-2E1E-14D1C5B242A8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It is essential to review the indicator inventory at the start of the questionnaire adaptation process.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00567D-F5A3-AE2D-3A76-16683DEC64DF}"/>
              </a:ext>
            </a:extLst>
          </p:cNvPr>
          <p:cNvSpPr/>
          <p:nvPr/>
        </p:nvSpPr>
        <p:spPr>
          <a:xfrm>
            <a:off x="538615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header">
            <a:extLst>
              <a:ext uri="{FF2B5EF4-FFF2-40B4-BE49-F238E27FC236}">
                <a16:creationId xmlns:a16="http://schemas.microsoft.com/office/drawing/2014/main" id="{C5910CE5-A555-A05D-CBCD-DD81141ABDEA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F55F02-C17F-0227-8453-D266561E0968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Key point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AD461B-819E-4EF4-BFB8-5BC7313D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619547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header">
            <a:extLst>
              <a:ext uri="{FF2B5EF4-FFF2-40B4-BE49-F238E27FC236}">
                <a16:creationId xmlns:a16="http://schemas.microsoft.com/office/drawing/2014/main" id="{C0782DF0-EF85-6400-D73C-7C3ADB324EDD}"/>
              </a:ext>
            </a:extLst>
          </p:cNvPr>
          <p:cNvGrpSpPr/>
          <p:nvPr/>
        </p:nvGrpSpPr>
        <p:grpSpPr>
          <a:xfrm>
            <a:off x="-1235" y="-815"/>
            <a:ext cx="10092291" cy="611122"/>
            <a:chOff x="-1235" y="-815"/>
            <a:chExt cx="10092291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9CF888-0E5D-4BDA-3046-FBF1B367668D}"/>
                </a:ext>
              </a:extLst>
            </p:cNvPr>
            <p:cNvSpPr txBox="1"/>
            <p:nvPr/>
          </p:nvSpPr>
          <p:spPr>
            <a:xfrm>
              <a:off x="734149" y="21482"/>
              <a:ext cx="935690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F2FADD-DD2F-2B52-44AB-F2D456E6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1">
            <a:extLst>
              <a:ext uri="{FF2B5EF4-FFF2-40B4-BE49-F238E27FC236}">
                <a16:creationId xmlns:a16="http://schemas.microsoft.com/office/drawing/2014/main" id="{CFABC481-1F31-5F8F-B29B-EF739B9437B1}"/>
              </a:ext>
            </a:extLst>
          </p:cNvPr>
          <p:cNvSpPr txBox="1"/>
          <p:nvPr/>
        </p:nvSpPr>
        <p:spPr>
          <a:xfrm>
            <a:off x="451181" y="4502112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questions</a:t>
            </a:r>
          </a:p>
        </p:txBody>
      </p:sp>
      <p:grpSp>
        <p:nvGrpSpPr>
          <p:cNvPr id="8" name="circle 1">
            <a:extLst>
              <a:ext uri="{FF2B5EF4-FFF2-40B4-BE49-F238E27FC236}">
                <a16:creationId xmlns:a16="http://schemas.microsoft.com/office/drawing/2014/main" id="{5C7E3A70-0B37-ED94-9B14-0230FBDA3C5F}"/>
              </a:ext>
            </a:extLst>
          </p:cNvPr>
          <p:cNvGrpSpPr/>
          <p:nvPr/>
        </p:nvGrpSpPr>
        <p:grpSpPr>
          <a:xfrm>
            <a:off x="542668" y="1816007"/>
            <a:ext cx="2399666" cy="2399666"/>
            <a:chOff x="470234" y="1852537"/>
            <a:chExt cx="2295039" cy="2295039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4C4E59A7-A870-BB05-F95F-26A1B90E95E9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C1C8E6-E907-A058-AB05-CE189591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15" y="2404606"/>
              <a:ext cx="1650612" cy="1327992"/>
            </a:xfrm>
            <a:prstGeom prst="rect">
              <a:avLst/>
            </a:prstGeom>
          </p:spPr>
        </p:pic>
      </p:grpSp>
      <p:grpSp>
        <p:nvGrpSpPr>
          <p:cNvPr id="11" name="circle 2">
            <a:extLst>
              <a:ext uri="{FF2B5EF4-FFF2-40B4-BE49-F238E27FC236}">
                <a16:creationId xmlns:a16="http://schemas.microsoft.com/office/drawing/2014/main" id="{E5BD12FE-10E5-6679-3CA0-0738DC4C4E48}"/>
              </a:ext>
            </a:extLst>
          </p:cNvPr>
          <p:cNvGrpSpPr/>
          <p:nvPr/>
        </p:nvGrpSpPr>
        <p:grpSpPr>
          <a:xfrm>
            <a:off x="3436726" y="1816007"/>
            <a:ext cx="2399666" cy="2399666"/>
            <a:chOff x="470234" y="1852537"/>
            <a:chExt cx="2295039" cy="2295039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11BC4760-B0B4-9F26-DDF8-7F2A271C76CC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9625F8-836C-0DEA-03C8-F98743A4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99" y="2085112"/>
              <a:ext cx="1249196" cy="1784567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EBC2C2-35A9-0830-AF41-0FF1C3A57C7B}"/>
              </a:ext>
            </a:extLst>
          </p:cNvPr>
          <p:cNvSpPr/>
          <p:nvPr/>
        </p:nvSpPr>
        <p:spPr>
          <a:xfrm>
            <a:off x="3039377" y="2843718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2">
            <a:extLst>
              <a:ext uri="{FF2B5EF4-FFF2-40B4-BE49-F238E27FC236}">
                <a16:creationId xmlns:a16="http://schemas.microsoft.com/office/drawing/2014/main" id="{053851F5-BAD3-3BF5-AFA9-B0CDD221EFB5}"/>
              </a:ext>
            </a:extLst>
          </p:cNvPr>
          <p:cNvSpPr txBox="1"/>
          <p:nvPr/>
        </p:nvSpPr>
        <p:spPr>
          <a:xfrm>
            <a:off x="3269157" y="4502112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</a:t>
            </a:r>
          </a:p>
        </p:txBody>
      </p:sp>
      <p:sp>
        <p:nvSpPr>
          <p:cNvPr id="16" name="textbox3">
            <a:extLst>
              <a:ext uri="{FF2B5EF4-FFF2-40B4-BE49-F238E27FC236}">
                <a16:creationId xmlns:a16="http://schemas.microsoft.com/office/drawing/2014/main" id="{63A6C845-7DA7-FEAE-94C0-FA9F6A863E21}"/>
              </a:ext>
            </a:extLst>
          </p:cNvPr>
          <p:cNvSpPr txBox="1"/>
          <p:nvPr/>
        </p:nvSpPr>
        <p:spPr>
          <a:xfrm>
            <a:off x="6205766" y="4502112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5C227-D5F3-58AA-9537-870EB2513DAF}"/>
              </a:ext>
            </a:extLst>
          </p:cNvPr>
          <p:cNvSpPr txBox="1"/>
          <p:nvPr/>
        </p:nvSpPr>
        <p:spPr>
          <a:xfrm>
            <a:off x="9075007" y="4502112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indicators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9193890-8FEA-529E-1D94-5FE41259220F}"/>
              </a:ext>
            </a:extLst>
          </p:cNvPr>
          <p:cNvSpPr/>
          <p:nvPr/>
        </p:nvSpPr>
        <p:spPr>
          <a:xfrm>
            <a:off x="5933435" y="2843718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E737A02-FD7D-8C03-E69D-D3F8CC02FB91}"/>
              </a:ext>
            </a:extLst>
          </p:cNvPr>
          <p:cNvSpPr/>
          <p:nvPr/>
        </p:nvSpPr>
        <p:spPr>
          <a:xfrm>
            <a:off x="8827493" y="2813171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8CF748-C910-D69A-8543-208956AF3FA7}"/>
              </a:ext>
            </a:extLst>
          </p:cNvPr>
          <p:cNvGrpSpPr/>
          <p:nvPr/>
        </p:nvGrpSpPr>
        <p:grpSpPr>
          <a:xfrm>
            <a:off x="6330784" y="1816007"/>
            <a:ext cx="2399666" cy="2399666"/>
            <a:chOff x="6323689" y="1816007"/>
            <a:chExt cx="2399666" cy="2399666"/>
          </a:xfrm>
          <a:solidFill>
            <a:srgbClr val="CBEBE6"/>
          </a:solidFill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C5D673CA-84F6-2D22-8843-477518EBB8B2}"/>
                </a:ext>
              </a:extLst>
            </p:cNvPr>
            <p:cNvSpPr/>
            <p:nvPr/>
          </p:nvSpPr>
          <p:spPr>
            <a:xfrm>
              <a:off x="6323689" y="1816007"/>
              <a:ext cx="2399666" cy="2399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record review">
              <a:extLst>
                <a:ext uri="{FF2B5EF4-FFF2-40B4-BE49-F238E27FC236}">
                  <a16:creationId xmlns:a16="http://schemas.microsoft.com/office/drawing/2014/main" id="{030FC03C-1406-16E5-B18C-B2CAC3CE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4511" y="2288667"/>
              <a:ext cx="1587665" cy="1597685"/>
            </a:xfrm>
            <a:prstGeom prst="rect">
              <a:avLst/>
            </a:prstGeom>
            <a:grpFill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A536AC-CDF7-C312-FF8E-7F4F1713BA34}"/>
              </a:ext>
            </a:extLst>
          </p:cNvPr>
          <p:cNvGrpSpPr/>
          <p:nvPr/>
        </p:nvGrpSpPr>
        <p:grpSpPr>
          <a:xfrm>
            <a:off x="9224845" y="1816007"/>
            <a:ext cx="2399666" cy="2399666"/>
            <a:chOff x="9224846" y="1816007"/>
            <a:chExt cx="2399666" cy="2399666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428B20D6-5ED4-3A81-5CD0-BEE1340E40FE}"/>
                </a:ext>
              </a:extLst>
            </p:cNvPr>
            <p:cNvSpPr/>
            <p:nvPr/>
          </p:nvSpPr>
          <p:spPr>
            <a:xfrm>
              <a:off x="9224846" y="181600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D3CED9D-3756-6073-67D2-831EE689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78495" y="2169589"/>
              <a:ext cx="1692368" cy="169250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45609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/>
      <p:bldP spid="16" grpId="0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0849857" cy="611122"/>
            <a:chOff x="-1235" y="-815"/>
            <a:chExt cx="1084985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0114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indicators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2313355"/>
            <a:ext cx="5360074" cy="338894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2313354"/>
            <a:ext cx="5360074" cy="338894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734150" y="1330207"/>
            <a:ext cx="536007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Percentage facilities that: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341340" y="2828090"/>
            <a:ext cx="4661717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 a certain service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341340" y="3626036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a certain item available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341340" y="4426489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a certain system/condition </a:t>
            </a:r>
          </a:p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place</a:t>
            </a:r>
          </a:p>
        </p:txBody>
      </p:sp>
      <p:sp>
        <p:nvSpPr>
          <p:cNvPr id="40" name="bulletText7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840469" y="2828090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a certain item available </a:t>
            </a:r>
          </a:p>
        </p:txBody>
      </p:sp>
      <p:sp>
        <p:nvSpPr>
          <p:cNvPr id="41" name="bulletText8">
            <a:extLst>
              <a:ext uri="{FF2B5EF4-FFF2-40B4-BE49-F238E27FC236}">
                <a16:creationId xmlns:a16="http://schemas.microsoft.com/office/drawing/2014/main" id="{DE7C6786-5C51-4D6E-AB52-1D692EEBF509}"/>
              </a:ext>
            </a:extLst>
          </p:cNvPr>
          <p:cNvSpPr txBox="1"/>
          <p:nvPr/>
        </p:nvSpPr>
        <p:spPr>
          <a:xfrm>
            <a:off x="6840469" y="3626800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a certain system/condition in place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2992062"/>
            <a:ext cx="117692" cy="122400"/>
          </a:xfrm>
          <a:prstGeom prst="rect">
            <a:avLst/>
          </a:prstGeom>
        </p:spPr>
      </p:pic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3778837"/>
            <a:ext cx="117692" cy="122400"/>
          </a:xfrm>
          <a:prstGeom prst="rect">
            <a:avLst/>
          </a:prstGeom>
        </p:spPr>
      </p:pic>
      <p:pic>
        <p:nvPicPr>
          <p:cNvPr id="55" name="bullet03">
            <a:extLst>
              <a:ext uri="{FF2B5EF4-FFF2-40B4-BE49-F238E27FC236}">
                <a16:creationId xmlns:a16="http://schemas.microsoft.com/office/drawing/2014/main" id="{1EEA76C8-0CC9-4705-86CC-2D229F93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4565613"/>
            <a:ext cx="117692" cy="122400"/>
          </a:xfrm>
          <a:prstGeom prst="rect">
            <a:avLst/>
          </a:prstGeom>
        </p:spPr>
      </p:pic>
      <p:pic>
        <p:nvPicPr>
          <p:cNvPr id="59" name="bullet07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993200"/>
            <a:ext cx="117692" cy="122400"/>
          </a:xfrm>
          <a:prstGeom prst="rect">
            <a:avLst/>
          </a:prstGeom>
        </p:spPr>
      </p:pic>
      <p:pic>
        <p:nvPicPr>
          <p:cNvPr id="60" name="bullet08">
            <a:extLst>
              <a:ext uri="{FF2B5EF4-FFF2-40B4-BE49-F238E27FC236}">
                <a16:creationId xmlns:a16="http://schemas.microsoft.com/office/drawing/2014/main" id="{60B10202-E17C-4668-91FD-6A60B6F57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215" y="3778000"/>
            <a:ext cx="117692" cy="122400"/>
          </a:xfrm>
          <a:prstGeom prst="rect">
            <a:avLst/>
          </a:prstGeom>
        </p:spPr>
      </p:pic>
      <p:sp>
        <p:nvSpPr>
          <p:cNvPr id="2" name="Sentence stem">
            <a:extLst>
              <a:ext uri="{FF2B5EF4-FFF2-40B4-BE49-F238E27FC236}">
                <a16:creationId xmlns:a16="http://schemas.microsoft.com/office/drawing/2014/main" id="{28DD38B7-8631-B4F8-FBB0-9146E4A3231C}"/>
              </a:ext>
            </a:extLst>
          </p:cNvPr>
          <p:cNvSpPr txBox="1"/>
          <p:nvPr/>
        </p:nvSpPr>
        <p:spPr>
          <a:xfrm>
            <a:off x="6199796" y="1330207"/>
            <a:ext cx="5360074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Percentage facilities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offering a specific service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that:</a:t>
            </a:r>
            <a:endParaRPr lang="en-GB" sz="2400" strike="sngStrike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019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8" grpId="0"/>
      <p:bldP spid="13" grpId="0"/>
      <p:bldP spid="14" grpId="0"/>
      <p:bldP spid="15" grpId="0"/>
      <p:bldP spid="40" grpId="0"/>
      <p:bldP spid="41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2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</TotalTime>
  <Words>962</Words>
  <Application>Microsoft Office PowerPoint</Application>
  <PresentationFormat>Widescreen</PresentationFormat>
  <Paragraphs>151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Atkinson Hyperlegible</vt:lpstr>
      <vt:lpstr>Cambria</vt:lpstr>
      <vt:lpstr>Arial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HHFA_introduction_module3_unit2_en</dc:title>
  <dc:creator>WHO</dc:creator>
  <cp:lastModifiedBy>G Johnson</cp:lastModifiedBy>
  <cp:revision>243</cp:revision>
  <dcterms:created xsi:type="dcterms:W3CDTF">2022-07-29T14:12:36Z</dcterms:created>
  <dcterms:modified xsi:type="dcterms:W3CDTF">2022-11-04T10:59:29Z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